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4" r:id="rId5"/>
    <p:sldId id="272" r:id="rId6"/>
    <p:sldId id="259" r:id="rId7"/>
    <p:sldId id="265" r:id="rId8"/>
    <p:sldId id="266" r:id="rId9"/>
    <p:sldId id="271" r:id="rId10"/>
    <p:sldId id="267" r:id="rId11"/>
    <p:sldId id="268" r:id="rId12"/>
    <p:sldId id="269" r:id="rId13"/>
    <p:sldId id="260" r:id="rId14"/>
    <p:sldId id="276" r:id="rId15"/>
    <p:sldId id="279" r:id="rId16"/>
    <p:sldId id="278" r:id="rId17"/>
    <p:sldId id="261" r:id="rId18"/>
    <p:sldId id="277" r:id="rId19"/>
    <p:sldId id="262" r:id="rId20"/>
    <p:sldId id="263" r:id="rId21"/>
    <p:sldId id="281" r:id="rId22"/>
    <p:sldId id="282" r:id="rId23"/>
    <p:sldId id="283" r:id="rId24"/>
    <p:sldId id="284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070;&#1085;&#1099;&#1081;%20&#1086;&#1083;&#1080;&#1084;&#1087;&#1080;&#1077;&#1094;%209%20&#1082;&#1083;&#1072;&#1089;&#1089;.doc" TargetMode="External"/><Relationship Id="rId2" Type="http://schemas.openxmlformats.org/officeDocument/2006/relationships/hyperlink" Target="&#1086;&#1083;&#1080;&#1084;&#1087;&#1080;&#1072;&#1076;&#1085;&#1072;&#1103;%20&#1096;&#1082;&#1086;&#1083;&#1072;%2010%20&#1082;&#1083;&#1072;&#1089;&#1089;.doc" TargetMode="External"/><Relationship Id="rId1" Type="http://schemas.openxmlformats.org/officeDocument/2006/relationships/hyperlink" Target="&#1086;&#1083;&#1080;&#1084;&#1087;&#1080;&#1072;&#1076;&#1085;&#1072;&#1103;%20&#1096;&#1082;&#1086;&#1083;&#1072;%2011%20&#1082;&#1083;&#1072;&#1089;&#1089;%20&#1085;&#1086;&#1074;&#1072;&#1103;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92294-3F60-4839-960E-25096FC4DEC1}" type="doc">
      <dgm:prSet loTypeId="urn:microsoft.com/office/officeart/2005/8/layout/pyramid2" loCatId="pyramid" qsTypeId="urn:microsoft.com/office/officeart/2005/8/quickstyle/simple1" qsCatId="simple" csTypeId="urn:microsoft.com/office/officeart/2005/8/colors/colorful1#1" csCatId="colorful" phldr="1"/>
      <dgm:spPr/>
    </dgm:pt>
    <dgm:pt modelId="{60825BD9-BC13-4661-A9C4-B448811642E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/>
            </a:rPr>
            <a:t>11 класс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ABAACE0-4AA2-4C8E-8F6D-04F4313285EC}" type="parTrans" cxnId="{BFFA1211-5E95-438B-AAB0-4DF79552DF6D}">
      <dgm:prSet/>
      <dgm:spPr/>
      <dgm:t>
        <a:bodyPr/>
        <a:lstStyle/>
        <a:p>
          <a:endParaRPr lang="ru-RU"/>
        </a:p>
      </dgm:t>
    </dgm:pt>
    <dgm:pt modelId="{9B79D135-9687-4894-BF47-54B60D180D57}" type="sibTrans" cxnId="{BFFA1211-5E95-438B-AAB0-4DF79552DF6D}">
      <dgm:prSet/>
      <dgm:spPr/>
      <dgm:t>
        <a:bodyPr/>
        <a:lstStyle/>
        <a:p>
          <a:endParaRPr lang="ru-RU"/>
        </a:p>
      </dgm:t>
    </dgm:pt>
    <dgm:pt modelId="{9FAA876A-7D78-4659-9A09-9FF94CA79EA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file"/>
            </a:rPr>
            <a:t>10 класс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49446E0-A5DC-43E6-A684-BC80496C0AF0}" type="parTrans" cxnId="{FB95C1A8-D63E-4E59-A1E8-38043155C63B}">
      <dgm:prSet/>
      <dgm:spPr/>
      <dgm:t>
        <a:bodyPr/>
        <a:lstStyle/>
        <a:p>
          <a:endParaRPr lang="ru-RU"/>
        </a:p>
      </dgm:t>
    </dgm:pt>
    <dgm:pt modelId="{C02C6721-C91D-45A3-99C3-F4ADE1AEF805}" type="sibTrans" cxnId="{FB95C1A8-D63E-4E59-A1E8-38043155C63B}">
      <dgm:prSet/>
      <dgm:spPr/>
      <dgm:t>
        <a:bodyPr/>
        <a:lstStyle/>
        <a:p>
          <a:endParaRPr lang="ru-RU"/>
        </a:p>
      </dgm:t>
    </dgm:pt>
    <dgm:pt modelId="{7D6DAD4D-74CF-4F9A-A661-6AADEA2EDF2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file"/>
            </a:rPr>
            <a:t>9 класс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4B0B3DF-2DAC-4AF7-881A-5CD3C792AFC9}" type="parTrans" cxnId="{66427403-0C62-428A-950E-83E8D97633A8}">
      <dgm:prSet/>
      <dgm:spPr/>
      <dgm:t>
        <a:bodyPr/>
        <a:lstStyle/>
        <a:p>
          <a:endParaRPr lang="ru-RU"/>
        </a:p>
      </dgm:t>
    </dgm:pt>
    <dgm:pt modelId="{AA842D65-D6D7-41D3-9242-F4622A3DB0D1}" type="sibTrans" cxnId="{66427403-0C62-428A-950E-83E8D97633A8}">
      <dgm:prSet/>
      <dgm:spPr/>
      <dgm:t>
        <a:bodyPr/>
        <a:lstStyle/>
        <a:p>
          <a:endParaRPr lang="ru-RU"/>
        </a:p>
      </dgm:t>
    </dgm:pt>
    <dgm:pt modelId="{3A264FC3-3783-4BCF-8B74-47466DC17924}" type="pres">
      <dgm:prSet presAssocID="{EC992294-3F60-4839-960E-25096FC4DEC1}" presName="compositeShape" presStyleCnt="0">
        <dgm:presLayoutVars>
          <dgm:dir/>
          <dgm:resizeHandles/>
        </dgm:presLayoutVars>
      </dgm:prSet>
      <dgm:spPr/>
    </dgm:pt>
    <dgm:pt modelId="{00D9D20F-FCCA-4131-871E-34F248BF9F55}" type="pres">
      <dgm:prSet presAssocID="{EC992294-3F60-4839-960E-25096FC4DEC1}" presName="pyramid" presStyleLbl="node1" presStyleIdx="0" presStyleCnt="1"/>
      <dgm:spPr/>
    </dgm:pt>
    <dgm:pt modelId="{3AD4A55B-8EF2-42B6-ACBC-BD86427AACE6}" type="pres">
      <dgm:prSet presAssocID="{EC992294-3F60-4839-960E-25096FC4DEC1}" presName="theList" presStyleCnt="0"/>
      <dgm:spPr/>
    </dgm:pt>
    <dgm:pt modelId="{1C10F5C8-180A-4B5B-AF04-BDE44D395ADF}" type="pres">
      <dgm:prSet presAssocID="{60825BD9-BC13-4661-A9C4-B448811642E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36E8B-84C1-41DD-AF70-E4633E286847}" type="pres">
      <dgm:prSet presAssocID="{60825BD9-BC13-4661-A9C4-B448811642E7}" presName="aSpace" presStyleCnt="0"/>
      <dgm:spPr/>
    </dgm:pt>
    <dgm:pt modelId="{31D7AA6F-999D-40AC-889E-E6F55EFD0773}" type="pres">
      <dgm:prSet presAssocID="{9FAA876A-7D78-4659-9A09-9FF94CA79EA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B1C3-B2AC-4BA1-B9E3-60E2142498DE}" type="pres">
      <dgm:prSet presAssocID="{9FAA876A-7D78-4659-9A09-9FF94CA79EA2}" presName="aSpace" presStyleCnt="0"/>
      <dgm:spPr/>
    </dgm:pt>
    <dgm:pt modelId="{94DF6EEC-4392-4CD0-ADFA-CBD9D020D56A}" type="pres">
      <dgm:prSet presAssocID="{7D6DAD4D-74CF-4F9A-A661-6AADEA2EDF2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5A6AD-1B75-4E24-8D41-9907CA9D008B}" type="pres">
      <dgm:prSet presAssocID="{7D6DAD4D-74CF-4F9A-A661-6AADEA2EDF2F}" presName="aSpace" presStyleCnt="0"/>
      <dgm:spPr/>
    </dgm:pt>
  </dgm:ptLst>
  <dgm:cxnLst>
    <dgm:cxn modelId="{FB95C1A8-D63E-4E59-A1E8-38043155C63B}" srcId="{EC992294-3F60-4839-960E-25096FC4DEC1}" destId="{9FAA876A-7D78-4659-9A09-9FF94CA79EA2}" srcOrd="1" destOrd="0" parTransId="{149446E0-A5DC-43E6-A684-BC80496C0AF0}" sibTransId="{C02C6721-C91D-45A3-99C3-F4ADE1AEF805}"/>
    <dgm:cxn modelId="{28E0A9BF-992E-4F2F-BAF4-69E9B0340A48}" type="presOf" srcId="{7D6DAD4D-74CF-4F9A-A661-6AADEA2EDF2F}" destId="{94DF6EEC-4392-4CD0-ADFA-CBD9D020D56A}" srcOrd="0" destOrd="0" presId="urn:microsoft.com/office/officeart/2005/8/layout/pyramid2"/>
    <dgm:cxn modelId="{66427403-0C62-428A-950E-83E8D97633A8}" srcId="{EC992294-3F60-4839-960E-25096FC4DEC1}" destId="{7D6DAD4D-74CF-4F9A-A661-6AADEA2EDF2F}" srcOrd="2" destOrd="0" parTransId="{E4B0B3DF-2DAC-4AF7-881A-5CD3C792AFC9}" sibTransId="{AA842D65-D6D7-41D3-9242-F4622A3DB0D1}"/>
    <dgm:cxn modelId="{EB1C6E23-02F7-4F6B-B531-C9A34DC094F5}" type="presOf" srcId="{9FAA876A-7D78-4659-9A09-9FF94CA79EA2}" destId="{31D7AA6F-999D-40AC-889E-E6F55EFD0773}" srcOrd="0" destOrd="0" presId="urn:microsoft.com/office/officeart/2005/8/layout/pyramid2"/>
    <dgm:cxn modelId="{558EBFA2-A852-49B4-B8AB-7985957EE304}" type="presOf" srcId="{60825BD9-BC13-4661-A9C4-B448811642E7}" destId="{1C10F5C8-180A-4B5B-AF04-BDE44D395ADF}" srcOrd="0" destOrd="0" presId="urn:microsoft.com/office/officeart/2005/8/layout/pyramid2"/>
    <dgm:cxn modelId="{BFFA1211-5E95-438B-AAB0-4DF79552DF6D}" srcId="{EC992294-3F60-4839-960E-25096FC4DEC1}" destId="{60825BD9-BC13-4661-A9C4-B448811642E7}" srcOrd="0" destOrd="0" parTransId="{AABAACE0-4AA2-4C8E-8F6D-04F4313285EC}" sibTransId="{9B79D135-9687-4894-BF47-54B60D180D57}"/>
    <dgm:cxn modelId="{F3A708A3-5403-4B58-B265-DB39007D0C2C}" type="presOf" srcId="{EC992294-3F60-4839-960E-25096FC4DEC1}" destId="{3A264FC3-3783-4BCF-8B74-47466DC17924}" srcOrd="0" destOrd="0" presId="urn:microsoft.com/office/officeart/2005/8/layout/pyramid2"/>
    <dgm:cxn modelId="{D6E0789A-CD27-460A-B4AD-322CC875A119}" type="presParOf" srcId="{3A264FC3-3783-4BCF-8B74-47466DC17924}" destId="{00D9D20F-FCCA-4131-871E-34F248BF9F55}" srcOrd="0" destOrd="0" presId="urn:microsoft.com/office/officeart/2005/8/layout/pyramid2"/>
    <dgm:cxn modelId="{9CE9CFFC-AE36-4270-90FD-77B46112BFB3}" type="presParOf" srcId="{3A264FC3-3783-4BCF-8B74-47466DC17924}" destId="{3AD4A55B-8EF2-42B6-ACBC-BD86427AACE6}" srcOrd="1" destOrd="0" presId="urn:microsoft.com/office/officeart/2005/8/layout/pyramid2"/>
    <dgm:cxn modelId="{080D0BD4-12BD-41E1-BECA-8A0BC66F2DC7}" type="presParOf" srcId="{3AD4A55B-8EF2-42B6-ACBC-BD86427AACE6}" destId="{1C10F5C8-180A-4B5B-AF04-BDE44D395ADF}" srcOrd="0" destOrd="0" presId="urn:microsoft.com/office/officeart/2005/8/layout/pyramid2"/>
    <dgm:cxn modelId="{CA6207F1-A883-4679-8FFD-DB5BC682118B}" type="presParOf" srcId="{3AD4A55B-8EF2-42B6-ACBC-BD86427AACE6}" destId="{03436E8B-84C1-41DD-AF70-E4633E286847}" srcOrd="1" destOrd="0" presId="urn:microsoft.com/office/officeart/2005/8/layout/pyramid2"/>
    <dgm:cxn modelId="{DAD8619B-DC24-4FB6-A4FE-837557DB8279}" type="presParOf" srcId="{3AD4A55B-8EF2-42B6-ACBC-BD86427AACE6}" destId="{31D7AA6F-999D-40AC-889E-E6F55EFD0773}" srcOrd="2" destOrd="0" presId="urn:microsoft.com/office/officeart/2005/8/layout/pyramid2"/>
    <dgm:cxn modelId="{48BEFC41-4380-4A19-800D-0139006D341A}" type="presParOf" srcId="{3AD4A55B-8EF2-42B6-ACBC-BD86427AACE6}" destId="{16CCB1C3-B2AC-4BA1-B9E3-60E2142498DE}" srcOrd="3" destOrd="0" presId="urn:microsoft.com/office/officeart/2005/8/layout/pyramid2"/>
    <dgm:cxn modelId="{93D7B130-2E0F-412B-B6EB-3BDFE2226B45}" type="presParOf" srcId="{3AD4A55B-8EF2-42B6-ACBC-BD86427AACE6}" destId="{94DF6EEC-4392-4CD0-ADFA-CBD9D020D56A}" srcOrd="4" destOrd="0" presId="urn:microsoft.com/office/officeart/2005/8/layout/pyramid2"/>
    <dgm:cxn modelId="{68B59AD5-5CC1-4647-94AE-6B865EBE89FB}" type="presParOf" srcId="{3AD4A55B-8EF2-42B6-ACBC-BD86427AACE6}" destId="{AED5A6AD-1B75-4E24-8D41-9907CA9D008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14B88-8113-4BA6-BB0F-D17A61E25E8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172-5963-4CA7-B8EA-1A78F79E8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3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172-5963-4CA7-B8EA-1A78F79E8F3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5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9B692-3B18-4218-8DDD-49F18853F456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16B8-2E21-44E8-80D4-2465A0722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1057;&#1086;&#1094;&#1080;&#1072;&#1083;&#1086;&#1075;&#1080;&#1095;&#1077;&#1089;&#1082;&#1080;&#1081;%20%20&#1086;&#1087;&#1088;&#1086;&#1089;%20&#1053;&#1088;&#1072;&#1074;&#1089;&#1090;&#1074;&#1077;&#1085;&#1085;&#1086;&#1077;%20&#1087;&#1086;&#1074;&#1077;&#1076;&#1077;&#1085;&#1080;&#1077;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&#1047;&#1072;&#1085;&#1080;&#1084;&#1072;&#1090;&#1077;&#1083;&#1100;&#1085;&#1099;&#1077;%20&#1079;&#1072;&#1076;&#1072;&#1085;&#1080;&#1103;%20&#1087;&#1086;%20&#1052;&#1077;&#1089;&#1086;&#1087;&#1086;&#1090;&#1072;&#1084;&#1080;&#1080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&#1041;&#1088;&#1086;&#1096;&#1102;&#1088;&#1072;%20&#1044;&#1088;&#1077;&#1074;&#1085;&#1080;&#1081;%20&#1045;&#1075;&#1080;&#1087;&#1077;&#1090;/&#1052;&#1077;&#1090;&#1086;&#1076;&#1080;&#1095;&#1077;&#1089;&#1082;&#1086;&#1077;%20&#1087;&#1086;&#1089;&#1086;&#1073;&#1080;&#1077;%20&#1044;&#1088;&#1077;&#1074;&#1085;&#1080;&#1081;%20&#1045;&#1075;&#1080;&#1087;&#1077;&#1090;.do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2;&#1088;&#1085;&#1086;&#1118;&#1096;&#1095;&#1099;&#1085;&#1072;%203,21%20(mpg%20&#1092;&#1086;&#1088;&#1084;&#1072;&#1090;).MP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&#1054;&#1073;&#1097;&#1077;&#1089;&#1090;&#1074;&#1086;&#1074;&#1077;&#1076;&#1077;&#1085;&#1080;&#1077;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&#1055;&#1077;&#1085;&#1090;&#1072;&#1075;&#1086;&#1085;.doc" TargetMode="External"/><Relationship Id="rId7" Type="http://schemas.openxmlformats.org/officeDocument/2006/relationships/hyperlink" Target="&#1042;&#1077;&#1088;&#1102;-&#1085;&#1077;-&#1074;&#1077;&#1088;&#1102;%2011&#1042;.avi" TargetMode="External"/><Relationship Id="rId2" Type="http://schemas.openxmlformats.org/officeDocument/2006/relationships/hyperlink" Target="&#1044;&#1072;-&#1085;&#1077;&#1090;&#1082;&#1080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0%20&#1089;&#1072;&#1084;&#1099;&#1093;%20&#1089;&#1090;&#1088;&#1072;&#1085;&#1085;&#1099;&#1093;%20&#1087;&#1088;&#1086;&#1092;&#1077;&#1089;&#1089;&#1080;&#1081;%20&#1084;&#1080;&#1088;&#1072;.pptx" TargetMode="External"/><Relationship Id="rId5" Type="http://schemas.openxmlformats.org/officeDocument/2006/relationships/hyperlink" Target="&#1055;&#1088;&#1080;&#1105;&#1084;%20&#1040;&#1089;&#1089;&#1086;&#1094;&#1080;&#1072;&#1094;&#1080;&#1080;.doc" TargetMode="External"/><Relationship Id="rId4" Type="http://schemas.openxmlformats.org/officeDocument/2006/relationships/hyperlink" Target="&#1059;&#1089;&#1090;&#1072;&#1084;&#1080;%20&#1084;&#1083;&#1072;&#1076;&#1077;&#1085;&#1094;&#1072;.do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0;&#1086;&#1085;&#1082;&#1091;&#1088;&#1089;%20&#1087;&#1086;&#1083;&#1080;&#1090;&#1101;&#1088;&#1091;&#1076;&#1080;&#1090;&#1086;&#1074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ова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4000504"/>
            <a:ext cx="2113277" cy="20806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31432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работы по развитию творческого потенциала учащихся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3000364" y="4572008"/>
            <a:ext cx="5214974" cy="1357322"/>
          </a:xfrm>
          <a:prstGeom prst="rect">
            <a:avLst/>
          </a:prstGeom>
        </p:spPr>
        <p:txBody>
          <a:bodyPr vert="horz" lIns="0" rIns="18288" rtlCol="0">
            <a:normAutofit fontScale="77500" lnSpcReduction="20000"/>
          </a:bodyPr>
          <a:lstStyle/>
          <a:p>
            <a:pPr marL="0" marR="4572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Сурконт Татьяна </a:t>
            </a:r>
            <a:r>
              <a:rPr kumimoji="0" lang="ru-RU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Марьяновна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 </a:t>
            </a:r>
          </a:p>
          <a:p>
            <a:pPr marL="0" marR="4572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истории и обществоведения </a:t>
            </a:r>
          </a:p>
          <a:p>
            <a:pPr marL="0" marR="4572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СШ №1 г.Лиды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-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4267589"/>
            <a:ext cx="2071702" cy="19816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001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Урок-аукцион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803400"/>
            <a:ext cx="7358062" cy="3197225"/>
          </a:xfrm>
        </p:spPr>
        <p:txBody>
          <a:bodyPr rtlCol="0">
            <a:normAutofit fontScale="92500" lnSpcReduction="10000"/>
          </a:bodyPr>
          <a:lstStyle/>
          <a:p>
            <a:pPr marL="0" indent="35877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Аукцион – это особый способ продажи товаров.</a:t>
            </a:r>
          </a:p>
          <a:p>
            <a:pPr marL="0" indent="35877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Товар – архитектурные и культовые памятники, деятели науки и культуры, исторические события. Товар продаётся тому, кто предложит  за него высшую цену. </a:t>
            </a:r>
          </a:p>
          <a:p>
            <a:pPr marL="0" indent="35877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качестве денег используется особая валюта, называемая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истфакт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(исторический факт).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785813"/>
            <a:ext cx="74295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Урок-игра </a:t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«Счастливый случай»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82650" y="2000240"/>
          <a:ext cx="7358116" cy="4389120"/>
        </p:xfrm>
        <a:graphic>
          <a:graphicData uri="http://schemas.openxmlformats.org/drawingml/2006/table">
            <a:tbl>
              <a:tblPr/>
              <a:tblGrid>
                <a:gridCol w="1839529"/>
                <a:gridCol w="1839529"/>
                <a:gridCol w="1839529"/>
                <a:gridCol w="1839529"/>
              </a:tblGrid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Есть вопрос</a:t>
                      </a:r>
                      <a:endParaRPr lang="ru-RU" sz="16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6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Деятель</a:t>
                      </a:r>
                      <a:endParaRPr lang="ru-RU" sz="16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Прояви сообразительность</a:t>
                      </a:r>
                      <a:endParaRPr lang="ru-RU" sz="16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6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42938"/>
            <a:ext cx="7429500" cy="928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Обобщающий урок по обществоведению «Человек и нравственность» (9 класс)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00188" y="2000250"/>
            <a:ext cx="6715125" cy="3983038"/>
          </a:xfrm>
        </p:spPr>
        <p:txBody>
          <a:bodyPr rtlCol="0">
            <a:normAutofit fontScale="85000" lnSpcReduction="10000"/>
          </a:bodyPr>
          <a:lstStyle/>
          <a:p>
            <a:pPr marL="0" indent="35877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Выполнение тестового задания (10 вопросов)</a:t>
            </a:r>
          </a:p>
          <a:p>
            <a:pPr marL="0" indent="35877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Эссе «Счастье – это…»</a:t>
            </a:r>
          </a:p>
          <a:p>
            <a:pPr marL="0" indent="35877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Решение кроссворда (15 вопросов)</a:t>
            </a:r>
          </a:p>
          <a:p>
            <a:pPr marL="0" indent="35877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Социологический опрос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(«Нравственные ценности», «Нравственные нормы», «Нравственные отношения», «Нравственное поведение»)</a:t>
            </a:r>
          </a:p>
        </p:txBody>
      </p:sp>
      <p:pic>
        <p:nvPicPr>
          <p:cNvPr id="10244" name="Picture 12" descr="professor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187166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7250" y="642938"/>
            <a:ext cx="7429500" cy="928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Урок-практикум по обществоведению «Иду на выборы» (11 класс)</a:t>
            </a:r>
          </a:p>
        </p:txBody>
      </p:sp>
      <p:pic>
        <p:nvPicPr>
          <p:cNvPr id="3" name="Рисунок 15" descr="Безимени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931790"/>
            <a:ext cx="4016372" cy="28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928802"/>
            <a:ext cx="4025211" cy="299878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7286676" cy="3911609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факультативы;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Неделя истории;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исследовательские работы;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разнообразные конкурсы;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клуб «Гражданин»;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олимпиадная школа.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00012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иски%20м"/>
          <p:cNvPicPr>
            <a:picLocks noChangeAspect="1" noChangeArrowheads="1"/>
          </p:cNvPicPr>
          <p:nvPr/>
        </p:nvPicPr>
        <p:blipFill>
          <a:blip r:embed="rId2" cstate="email">
            <a:lum bright="2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500174"/>
            <a:ext cx="3571900" cy="265744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429552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Электронные средства обучения</a:t>
            </a:r>
          </a:p>
        </p:txBody>
      </p:sp>
      <p:pic>
        <p:nvPicPr>
          <p:cNvPr id="6" name="Рисунок 3" descr="История Беларус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714488"/>
            <a:ext cx="28223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081455"/>
            <a:ext cx="3866661" cy="2764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египет1%20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email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143125"/>
            <a:ext cx="2794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египет17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606550"/>
            <a:ext cx="34750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000125"/>
            <a:ext cx="39290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Расшифруй ребус - и ты прочтёшь спрятанную в нём фразу.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643438" y="890588"/>
            <a:ext cx="3643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 algn="just"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Художник плохо разбирался в истории и допустил много неточностей. Найдите в рисунке 15 ошибок.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267 ум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076" y="2714620"/>
            <a:ext cx="2464907" cy="3286135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001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Проектные работы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857224" y="1528783"/>
            <a:ext cx="7358114" cy="475773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Изготовление макета советской военной техники времён второй мировой войны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Мемориальные комплексы Беларуси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Советские награды второй мировой войны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Мемориалы, памятные места и захоронения Великой Отечественной войны в г. Лиде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Белоруски и уроженки Беларуси Герои Советского Союза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Пионеры-герои (белорусы и уроженцы Беларуси)</a:t>
            </a:r>
          </a:p>
          <a:p>
            <a:pPr algn="just" eaLnBrk="1" hangingPunct="1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Лидчина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годы Великой Отечественной войны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Оккупационный режим на территории Беларуси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Антифашистское сопротивление на оккупированных территориях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Изготовление панорамного макета боя произошедшего на территории Беларуси в годы Великой отечественной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001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Проектные работы</a:t>
            </a:r>
          </a:p>
        </p:txBody>
      </p:sp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500174"/>
            <a:ext cx="3904960" cy="3332166"/>
          </a:xfrm>
          <a:prstGeom prst="rect">
            <a:avLst/>
          </a:prstGeom>
        </p:spPr>
      </p:pic>
      <p:pic>
        <p:nvPicPr>
          <p:cNvPr id="6" name="Рисунок 5" descr="Рисунок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2908152"/>
            <a:ext cx="4050977" cy="301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Проектные работы</a:t>
            </a: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423720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4" descr="Тарново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3463125" cy="27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000372"/>
            <a:ext cx="3981310" cy="299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 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000372"/>
            <a:ext cx="7358114" cy="2714644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школьный урок;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 внеурочная деятельность;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индивидуальная работа с узким кругом учащихся.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28662" y="1657167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4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«Ученик – это не сосуд, который надо наполнить, а факел, который надо зажечь»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К.Д.Ушинский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857239"/>
            <a:ext cx="8229600" cy="1000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деятельность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928802"/>
          <a:ext cx="7286676" cy="3851929"/>
        </p:xfrm>
        <a:graphic>
          <a:graphicData uri="http://schemas.openxmlformats.org/drawingml/2006/table">
            <a:tbl>
              <a:tblPr/>
              <a:tblGrid>
                <a:gridCol w="1440024"/>
                <a:gridCol w="2370058"/>
                <a:gridCol w="348148"/>
                <a:gridCol w="348148"/>
                <a:gridCol w="348148"/>
                <a:gridCol w="1360580"/>
                <a:gridCol w="1071570"/>
              </a:tblGrid>
              <a:tr h="4586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исследовательской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работы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Ф.И.О. учащихся</a:t>
                      </a: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Ф.И.О. учителя</a:t>
                      </a: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республика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2011/2012</a:t>
                      </a: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Исследовательская работа «Учителя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СШ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№1 г.Лиды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участники Великой Отечественной войны»</a:t>
                      </a: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Букато Надежда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Кухарский Павел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Букато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О.Н.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Сурконт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Т.М.</a:t>
                      </a: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2012/2012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Исследовательская работа «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Таямніцы Лідскай зямлі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Жегздринь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Мария,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Олеферович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Анастасия,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Чарноус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Ксения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Сурконт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Т.М.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11" marR="51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001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Исторические конкурсы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357298"/>
          <a:ext cx="7429553" cy="4687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5143536"/>
                <a:gridCol w="1214447"/>
              </a:tblGrid>
              <a:tr h="4554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конкурса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6286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2010/2011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 конкурс «Компьютер Образование. Интернет» - Виртуальное путешествие «Двенадцать жемчужин Лидского благочиния»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район,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область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Викторина «1941 год: трагедия, героизм, память» (к 70-летию начала Великой Отечественной войны)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417">
                <a:tc rowSpan="4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2011/2012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Галасы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гісторыі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1118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Викторина “Всенародная борьба в тылу немецко-фашистских захватчиков на территории Беларуси в годы Великой Отечественной войны”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район, областной диплом за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активное участие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417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творческих работ, выполненных с помощью 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мультимедийных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технологий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Мудьтимедийные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технологии в военно-патриотическом воспитании учащихся»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417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средствами краеведения (из опыта работы)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001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 олимпиад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5" y="1397000"/>
          <a:ext cx="7429550" cy="4406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910"/>
                <a:gridCol w="3014683"/>
                <a:gridCol w="857256"/>
                <a:gridCol w="857256"/>
                <a:gridCol w="1214445"/>
              </a:tblGrid>
              <a:tr h="3889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 учащегося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750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</a:tr>
              <a:tr h="5486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2010/2011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Жегздринь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Мария,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Олеферович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Анастасия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68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/2012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Чарноус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Ксения,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Жегздринь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Похвальный отзыв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5504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Волкова Дарья,</a:t>
                      </a:r>
                    </a:p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Якуть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Екатерина,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Якубовская Яна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9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2012/2013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Чарноус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Ксения,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Жегздринь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682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Левкевич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Анастасия,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Волкова Дарья,</a:t>
                      </a:r>
                    </a:p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Якуть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Екатерина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001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Олимпиадная школа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5795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286676" cy="457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Каталог олимпиад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и систематизация материала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Понятийный аппарат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Крылатые выражения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Тематическая подборка заданий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001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Олимпиадная школа</a:t>
            </a:r>
          </a:p>
        </p:txBody>
      </p:sp>
      <p:pic>
        <p:nvPicPr>
          <p:cNvPr id="7" name="Рисунок 6" descr="Рисунок1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214686"/>
            <a:ext cx="1894122" cy="179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57250" y="2500313"/>
            <a:ext cx="74295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1"/>
            <a:ext cx="7286676" cy="97154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привить интерес к предмету и способствовать развитию творческого потенциала учащегося.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урок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02" y="2685152"/>
            <a:ext cx="4205536" cy="27441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26" name="Picture 2" descr="GRATSPH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628902"/>
            <a:ext cx="1562100" cy="1085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7" name="Picture 3" descr="D:\Мои документы\5 класс\Древний Китай\Картинки\Тутовый шелкопряд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954783"/>
            <a:ext cx="1571636" cy="11887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8" name="Рисунок 0" descr="primitive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9833" y="4357694"/>
            <a:ext cx="1419225" cy="1419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9" name="Рисунок 0" descr="акропол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071811"/>
            <a:ext cx="1431423" cy="10715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785794"/>
            <a:ext cx="3571900" cy="2839661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414" y="785794"/>
            <a:ext cx="3508362" cy="2806690"/>
          </a:xfrm>
          <a:prstGeom prst="rect">
            <a:avLst/>
          </a:prstGeom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3286124"/>
            <a:ext cx="3500462" cy="2817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Видеофрагменты</a:t>
            </a: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16"/>
            <a:ext cx="7300560" cy="332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7286676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Викторина «Веришь – не веришь»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Пентагон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Устами младенца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Морской бой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Крестики-нолики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Аллитерация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Кроссворд, ребус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action="ppaction://hlinkpres?slideindex=1&amp;slidetitle="/>
              </a:rPr>
              <a:t>Творческие задания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Приёмы активизации познавательной деятельности</a:t>
            </a:r>
          </a:p>
        </p:txBody>
      </p:sp>
      <p:pic>
        <p:nvPicPr>
          <p:cNvPr id="7" name="Рисунок 6" descr="0_60340_f8ffa316_L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1928802"/>
            <a:ext cx="1285884" cy="108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Чёрный ящик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71563" y="1500188"/>
            <a:ext cx="4786312" cy="4572000"/>
          </a:xfrm>
        </p:spPr>
        <p:txBody>
          <a:bodyPr/>
          <a:lstStyle/>
          <a:p>
            <a:pPr marL="0" indent="358775" algn="just" eaLnBrk="1" hangingPunct="1"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основу положена игра «Пентагон»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(«пента» по-гречески «пять»)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Игроку нужно вычислить загаданный предмет, понятие, явление и т.д., воспользовавшись наименьшим числом подсказок ведущего.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643182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Чёрный ящик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8688" y="4643446"/>
            <a:ext cx="728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 мерой стоимости, средством обращения, средством платежа, средством накопления.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28713" y="2214554"/>
            <a:ext cx="728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некоторых странах этому установлены памятники и даже надгробия;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28688" y="3000372"/>
            <a:ext cx="728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каждого государства есть свои, например, донг,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патака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гурд и др.;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28688" y="3857628"/>
            <a:ext cx="728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Ракушки и жемчужины, камешки с отверстиями, скот, шкуры, бруски соли и др.;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Прямоугольник 10"/>
          <p:cNvSpPr>
            <a:spLocks noChangeArrowheads="1"/>
          </p:cNvSpPr>
          <p:nvPr/>
        </p:nvSpPr>
        <p:spPr bwMode="auto">
          <a:xfrm>
            <a:off x="928688" y="1714500"/>
            <a:ext cx="728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indent="3540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Известно человечеству уже около 7 тысяч лет;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572000" y="5286375"/>
            <a:ext cx="321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Деньги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Медиаазбука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428736"/>
            <a:ext cx="7286625" cy="1971675"/>
          </a:xfrm>
        </p:spPr>
        <p:txBody>
          <a:bodyPr rtlCol="0">
            <a:normAutofit lnSpcReduction="10000"/>
          </a:bodyPr>
          <a:lstStyle/>
          <a:p>
            <a:pPr marL="0" indent="531813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Своеобразная викторина, </a:t>
            </a:r>
            <a:r>
              <a:rPr lang="be-BY" sz="3000" dirty="0" smtClean="0">
                <a:latin typeface="Times New Roman" pitchFamily="18" charset="0"/>
                <a:cs typeface="Times New Roman" pitchFamily="18" charset="0"/>
              </a:rPr>
              <a:t>вопросы к которой должны быть заданы так, чтобы ответы соответствовали каждой букве алфавита.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Рисунок 3" descr="Безимени-2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397567"/>
            <a:ext cx="3200657" cy="26032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337" y="3357562"/>
            <a:ext cx="3379225" cy="271464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785</Words>
  <Application>Microsoft Office PowerPoint</Application>
  <PresentationFormat>Экран (4:3)</PresentationFormat>
  <Paragraphs>218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Система работы по развитию творческого потенциала учащихся</vt:lpstr>
      <vt:lpstr>Этапы работы </vt:lpstr>
      <vt:lpstr>Школьный урок</vt:lpstr>
      <vt:lpstr>Презентация PowerPoint</vt:lpstr>
      <vt:lpstr>Видеофрагменты</vt:lpstr>
      <vt:lpstr>Приёмы активизации познавательной деятельности</vt:lpstr>
      <vt:lpstr>Чёрный ящик</vt:lpstr>
      <vt:lpstr>Чёрный ящик</vt:lpstr>
      <vt:lpstr>Медиаазбука</vt:lpstr>
      <vt:lpstr>Урок-аукцион</vt:lpstr>
      <vt:lpstr>Урок-игра  «Счастливый случай»</vt:lpstr>
      <vt:lpstr> Обобщающий урок по обществоведению «Человек и нравственность» (9 класс)</vt:lpstr>
      <vt:lpstr> Урок-практикум по обществоведению «Иду на выборы» (11 класс)</vt:lpstr>
      <vt:lpstr>Внеурочная деятельность</vt:lpstr>
      <vt:lpstr>Электронные средства обучения</vt:lpstr>
      <vt:lpstr>Расшифруй ребус - и ты прочтёшь спрятанную в нём фразу. </vt:lpstr>
      <vt:lpstr>Проектные работы</vt:lpstr>
      <vt:lpstr>Проектные работы</vt:lpstr>
      <vt:lpstr>Проектные работы</vt:lpstr>
      <vt:lpstr>Научно-исследовательская деятельность</vt:lpstr>
      <vt:lpstr>Исторические конкурсы</vt:lpstr>
      <vt:lpstr>Результативность олимпиад</vt:lpstr>
      <vt:lpstr>Олимпиадная школа</vt:lpstr>
      <vt:lpstr>Олимпиадная школа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учителя с одарёнными детьми</dc:title>
  <dc:creator>Администратор</dc:creator>
  <cp:lastModifiedBy>Admin2</cp:lastModifiedBy>
  <cp:revision>50</cp:revision>
  <dcterms:created xsi:type="dcterms:W3CDTF">2012-11-29T10:23:51Z</dcterms:created>
  <dcterms:modified xsi:type="dcterms:W3CDTF">2014-03-25T12:52:38Z</dcterms:modified>
</cp:coreProperties>
</file>